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410CD-CA8E-469A-847E-22C43A7D79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84E679-51D7-4F67-B06B-07AA7FEF6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D2EFD7-71AC-4EDA-8DF9-98D89AC0D9EB}"/>
              </a:ext>
            </a:extLst>
          </p:cNvPr>
          <p:cNvSpPr>
            <a:spLocks noGrp="1"/>
          </p:cNvSpPr>
          <p:nvPr>
            <p:ph type="dt" sz="half" idx="10"/>
          </p:nvPr>
        </p:nvSpPr>
        <p:spPr/>
        <p:txBody>
          <a:bodyPr/>
          <a:lstStyle/>
          <a:p>
            <a:fld id="{8258E199-9684-4E48-A80F-1BCB1E51D3DE}" type="datetimeFigureOut">
              <a:rPr lang="en-US" smtClean="0"/>
              <a:t>1/3/2024</a:t>
            </a:fld>
            <a:endParaRPr lang="en-US" dirty="0"/>
          </a:p>
        </p:txBody>
      </p:sp>
      <p:sp>
        <p:nvSpPr>
          <p:cNvPr id="5" name="Footer Placeholder 4">
            <a:extLst>
              <a:ext uri="{FF2B5EF4-FFF2-40B4-BE49-F238E27FC236}">
                <a16:creationId xmlns:a16="http://schemas.microsoft.com/office/drawing/2014/main" id="{D66D0F25-2CDB-4EA1-B29B-873633A0E0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6C7C2E-594C-4575-B120-87E53E43B0BE}"/>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334548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2982-4FE0-430B-9D64-5A53AF98C7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866A21-C0A5-42F1-AD08-270AC2CA00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C39151-7DD0-4BC9-BA22-6E40D60D160E}"/>
              </a:ext>
            </a:extLst>
          </p:cNvPr>
          <p:cNvSpPr>
            <a:spLocks noGrp="1"/>
          </p:cNvSpPr>
          <p:nvPr>
            <p:ph type="dt" sz="half" idx="10"/>
          </p:nvPr>
        </p:nvSpPr>
        <p:spPr/>
        <p:txBody>
          <a:bodyPr/>
          <a:lstStyle/>
          <a:p>
            <a:fld id="{8258E199-9684-4E48-A80F-1BCB1E51D3DE}" type="datetimeFigureOut">
              <a:rPr lang="en-US" smtClean="0"/>
              <a:t>1/3/2024</a:t>
            </a:fld>
            <a:endParaRPr lang="en-US" dirty="0"/>
          </a:p>
        </p:txBody>
      </p:sp>
      <p:sp>
        <p:nvSpPr>
          <p:cNvPr id="5" name="Footer Placeholder 4">
            <a:extLst>
              <a:ext uri="{FF2B5EF4-FFF2-40B4-BE49-F238E27FC236}">
                <a16:creationId xmlns:a16="http://schemas.microsoft.com/office/drawing/2014/main" id="{B3738580-2AB2-47C6-BE8A-5BCB009D9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5C45C52-E36F-4499-89AD-C3ABB2DA098A}"/>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2339338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909D71-4803-4A32-89C4-12987746E6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FA3BEA-9517-4795-82F4-2A449CBF74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83DD8-BFDB-41E5-996F-D5FCED66DE91}"/>
              </a:ext>
            </a:extLst>
          </p:cNvPr>
          <p:cNvSpPr>
            <a:spLocks noGrp="1"/>
          </p:cNvSpPr>
          <p:nvPr>
            <p:ph type="dt" sz="half" idx="10"/>
          </p:nvPr>
        </p:nvSpPr>
        <p:spPr/>
        <p:txBody>
          <a:bodyPr/>
          <a:lstStyle/>
          <a:p>
            <a:fld id="{8258E199-9684-4E48-A80F-1BCB1E51D3DE}" type="datetimeFigureOut">
              <a:rPr lang="en-US" smtClean="0"/>
              <a:t>1/3/2024</a:t>
            </a:fld>
            <a:endParaRPr lang="en-US" dirty="0"/>
          </a:p>
        </p:txBody>
      </p:sp>
      <p:sp>
        <p:nvSpPr>
          <p:cNvPr id="5" name="Footer Placeholder 4">
            <a:extLst>
              <a:ext uri="{FF2B5EF4-FFF2-40B4-BE49-F238E27FC236}">
                <a16:creationId xmlns:a16="http://schemas.microsoft.com/office/drawing/2014/main" id="{7252B4B7-4F7D-4D4E-A0A4-33561696EE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9B22258-F98E-431F-AC57-184B41B45F3B}"/>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105283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DD838-F989-4015-9924-6403C0C6AD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80B0DF-DA4D-4A44-9770-62DA270F62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C85391-8F3F-4FE1-90A7-035A25098DFC}"/>
              </a:ext>
            </a:extLst>
          </p:cNvPr>
          <p:cNvSpPr>
            <a:spLocks noGrp="1"/>
          </p:cNvSpPr>
          <p:nvPr>
            <p:ph type="dt" sz="half" idx="10"/>
          </p:nvPr>
        </p:nvSpPr>
        <p:spPr/>
        <p:txBody>
          <a:bodyPr/>
          <a:lstStyle/>
          <a:p>
            <a:fld id="{8258E199-9684-4E48-A80F-1BCB1E51D3DE}" type="datetimeFigureOut">
              <a:rPr lang="en-US" smtClean="0"/>
              <a:t>1/3/2024</a:t>
            </a:fld>
            <a:endParaRPr lang="en-US" dirty="0"/>
          </a:p>
        </p:txBody>
      </p:sp>
      <p:sp>
        <p:nvSpPr>
          <p:cNvPr id="5" name="Footer Placeholder 4">
            <a:extLst>
              <a:ext uri="{FF2B5EF4-FFF2-40B4-BE49-F238E27FC236}">
                <a16:creationId xmlns:a16="http://schemas.microsoft.com/office/drawing/2014/main" id="{EC49FE65-5EF7-4276-8F3E-219340B425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8B7A6E-E815-4E94-AFD9-A8AC8A5C6ED3}"/>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1718240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D8820-5515-4644-958C-0B04EAB61C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CD1B4B-9900-4BBF-A8DB-3FEF578ECF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2B81650-A711-4432-B913-67F8FDC48787}"/>
              </a:ext>
            </a:extLst>
          </p:cNvPr>
          <p:cNvSpPr>
            <a:spLocks noGrp="1"/>
          </p:cNvSpPr>
          <p:nvPr>
            <p:ph type="dt" sz="half" idx="10"/>
          </p:nvPr>
        </p:nvSpPr>
        <p:spPr/>
        <p:txBody>
          <a:bodyPr/>
          <a:lstStyle/>
          <a:p>
            <a:fld id="{8258E199-9684-4E48-A80F-1BCB1E51D3DE}" type="datetimeFigureOut">
              <a:rPr lang="en-US" smtClean="0"/>
              <a:t>1/3/2024</a:t>
            </a:fld>
            <a:endParaRPr lang="en-US" dirty="0"/>
          </a:p>
        </p:txBody>
      </p:sp>
      <p:sp>
        <p:nvSpPr>
          <p:cNvPr id="5" name="Footer Placeholder 4">
            <a:extLst>
              <a:ext uri="{FF2B5EF4-FFF2-40B4-BE49-F238E27FC236}">
                <a16:creationId xmlns:a16="http://schemas.microsoft.com/office/drawing/2014/main" id="{CCEBFD61-CD60-4CB1-AFCE-CF0BEECA49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65006D-66F6-4A93-9BCB-AEC9666FA73C}"/>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258272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0E4F-0F59-4810-A888-EE7E1121BF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0EDB06-3110-499A-A5AA-958ED1B685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94753A-AC50-4CB4-930F-A14D8AA2CC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FD9E62-9198-49AC-B893-EEC93C32D11A}"/>
              </a:ext>
            </a:extLst>
          </p:cNvPr>
          <p:cNvSpPr>
            <a:spLocks noGrp="1"/>
          </p:cNvSpPr>
          <p:nvPr>
            <p:ph type="dt" sz="half" idx="10"/>
          </p:nvPr>
        </p:nvSpPr>
        <p:spPr/>
        <p:txBody>
          <a:bodyPr/>
          <a:lstStyle/>
          <a:p>
            <a:fld id="{8258E199-9684-4E48-A80F-1BCB1E51D3DE}" type="datetimeFigureOut">
              <a:rPr lang="en-US" smtClean="0"/>
              <a:t>1/3/2024</a:t>
            </a:fld>
            <a:endParaRPr lang="en-US" dirty="0"/>
          </a:p>
        </p:txBody>
      </p:sp>
      <p:sp>
        <p:nvSpPr>
          <p:cNvPr id="6" name="Footer Placeholder 5">
            <a:extLst>
              <a:ext uri="{FF2B5EF4-FFF2-40B4-BE49-F238E27FC236}">
                <a16:creationId xmlns:a16="http://schemas.microsoft.com/office/drawing/2014/main" id="{897231D2-9116-46FC-B745-039E9CA753F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5CF31-ADFD-4768-BA83-144A996BD957}"/>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193162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917F-96FF-4469-B9A9-C5285D48C8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AC7923-627B-4563-B3FB-2AF41FF4BD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DA840A-C5D8-4F85-B000-95E8499C0A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92DC45-6760-402C-9756-8C32114D99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28FDB3-9675-4194-972E-4F114350F2C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F405BE-80D0-4F00-9C17-B4FCF2FA9F57}"/>
              </a:ext>
            </a:extLst>
          </p:cNvPr>
          <p:cNvSpPr>
            <a:spLocks noGrp="1"/>
          </p:cNvSpPr>
          <p:nvPr>
            <p:ph type="dt" sz="half" idx="10"/>
          </p:nvPr>
        </p:nvSpPr>
        <p:spPr/>
        <p:txBody>
          <a:bodyPr/>
          <a:lstStyle/>
          <a:p>
            <a:fld id="{8258E199-9684-4E48-A80F-1BCB1E51D3DE}" type="datetimeFigureOut">
              <a:rPr lang="en-US" smtClean="0"/>
              <a:t>1/3/2024</a:t>
            </a:fld>
            <a:endParaRPr lang="en-US" dirty="0"/>
          </a:p>
        </p:txBody>
      </p:sp>
      <p:sp>
        <p:nvSpPr>
          <p:cNvPr id="8" name="Footer Placeholder 7">
            <a:extLst>
              <a:ext uri="{FF2B5EF4-FFF2-40B4-BE49-F238E27FC236}">
                <a16:creationId xmlns:a16="http://schemas.microsoft.com/office/drawing/2014/main" id="{37CCF212-06B0-4118-BE47-F5FF01F77D0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F2A2E00-B12F-4265-9F78-2F198C4E902D}"/>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388850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C0161-6BD2-48DE-BD37-39C82B35A9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3A3CEF-271F-4E57-9D52-ECF68D6D4427}"/>
              </a:ext>
            </a:extLst>
          </p:cNvPr>
          <p:cNvSpPr>
            <a:spLocks noGrp="1"/>
          </p:cNvSpPr>
          <p:nvPr>
            <p:ph type="dt" sz="half" idx="10"/>
          </p:nvPr>
        </p:nvSpPr>
        <p:spPr/>
        <p:txBody>
          <a:bodyPr/>
          <a:lstStyle/>
          <a:p>
            <a:fld id="{8258E199-9684-4E48-A80F-1BCB1E51D3DE}" type="datetimeFigureOut">
              <a:rPr lang="en-US" smtClean="0"/>
              <a:t>1/3/2024</a:t>
            </a:fld>
            <a:endParaRPr lang="en-US" dirty="0"/>
          </a:p>
        </p:txBody>
      </p:sp>
      <p:sp>
        <p:nvSpPr>
          <p:cNvPr id="4" name="Footer Placeholder 3">
            <a:extLst>
              <a:ext uri="{FF2B5EF4-FFF2-40B4-BE49-F238E27FC236}">
                <a16:creationId xmlns:a16="http://schemas.microsoft.com/office/drawing/2014/main" id="{9711B5C5-7EE1-4DEF-BC5F-4BFC4E7E588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2A0426-655C-4561-97E8-C82CFD136AA1}"/>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68524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220010-1965-4B50-8B7C-B3695B0412EF}"/>
              </a:ext>
            </a:extLst>
          </p:cNvPr>
          <p:cNvSpPr>
            <a:spLocks noGrp="1"/>
          </p:cNvSpPr>
          <p:nvPr>
            <p:ph type="dt" sz="half" idx="10"/>
          </p:nvPr>
        </p:nvSpPr>
        <p:spPr/>
        <p:txBody>
          <a:bodyPr/>
          <a:lstStyle/>
          <a:p>
            <a:fld id="{8258E199-9684-4E48-A80F-1BCB1E51D3DE}" type="datetimeFigureOut">
              <a:rPr lang="en-US" smtClean="0"/>
              <a:t>1/3/2024</a:t>
            </a:fld>
            <a:endParaRPr lang="en-US" dirty="0"/>
          </a:p>
        </p:txBody>
      </p:sp>
      <p:sp>
        <p:nvSpPr>
          <p:cNvPr id="3" name="Footer Placeholder 2">
            <a:extLst>
              <a:ext uri="{FF2B5EF4-FFF2-40B4-BE49-F238E27FC236}">
                <a16:creationId xmlns:a16="http://schemas.microsoft.com/office/drawing/2014/main" id="{933CE52D-5DC5-410F-9C37-B7A5A24FD8B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63CE3FF-4F42-434B-A9C6-E88E1F1DFC2A}"/>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1963045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36DA1-74B6-47B6-BB5C-56AA4904A0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102550-F47A-45BB-BAEF-BD5A922507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77B921-85B8-4F6D-949D-D4E60E65DC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46B1787-489B-4A64-8543-BAB50400D5A5}"/>
              </a:ext>
            </a:extLst>
          </p:cNvPr>
          <p:cNvSpPr>
            <a:spLocks noGrp="1"/>
          </p:cNvSpPr>
          <p:nvPr>
            <p:ph type="dt" sz="half" idx="10"/>
          </p:nvPr>
        </p:nvSpPr>
        <p:spPr/>
        <p:txBody>
          <a:bodyPr/>
          <a:lstStyle/>
          <a:p>
            <a:fld id="{8258E199-9684-4E48-A80F-1BCB1E51D3DE}" type="datetimeFigureOut">
              <a:rPr lang="en-US" smtClean="0"/>
              <a:t>1/3/2024</a:t>
            </a:fld>
            <a:endParaRPr lang="en-US" dirty="0"/>
          </a:p>
        </p:txBody>
      </p:sp>
      <p:sp>
        <p:nvSpPr>
          <p:cNvPr id="6" name="Footer Placeholder 5">
            <a:extLst>
              <a:ext uri="{FF2B5EF4-FFF2-40B4-BE49-F238E27FC236}">
                <a16:creationId xmlns:a16="http://schemas.microsoft.com/office/drawing/2014/main" id="{269E3708-C555-43EB-AB96-1F3CADDC7FE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7EA7F1-C934-4F30-9B4B-C70DC5D4BEEA}"/>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889904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88CC8-700D-40DE-A450-448E11D395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4775A1-FD4D-45A1-95CC-A49EC68B1B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E0EB2F1-E921-4F77-B2AF-491EC15402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9F2B75-DCFE-42E9-93D2-A338864545DD}"/>
              </a:ext>
            </a:extLst>
          </p:cNvPr>
          <p:cNvSpPr>
            <a:spLocks noGrp="1"/>
          </p:cNvSpPr>
          <p:nvPr>
            <p:ph type="dt" sz="half" idx="10"/>
          </p:nvPr>
        </p:nvSpPr>
        <p:spPr/>
        <p:txBody>
          <a:bodyPr/>
          <a:lstStyle/>
          <a:p>
            <a:fld id="{8258E199-9684-4E48-A80F-1BCB1E51D3DE}" type="datetimeFigureOut">
              <a:rPr lang="en-US" smtClean="0"/>
              <a:t>1/3/2024</a:t>
            </a:fld>
            <a:endParaRPr lang="en-US" dirty="0"/>
          </a:p>
        </p:txBody>
      </p:sp>
      <p:sp>
        <p:nvSpPr>
          <p:cNvPr id="6" name="Footer Placeholder 5">
            <a:extLst>
              <a:ext uri="{FF2B5EF4-FFF2-40B4-BE49-F238E27FC236}">
                <a16:creationId xmlns:a16="http://schemas.microsoft.com/office/drawing/2014/main" id="{6413AE10-4133-4ADB-A821-C8CFD05D20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9152EFA-B6C1-4F72-A542-7514CA9806C7}"/>
              </a:ext>
            </a:extLst>
          </p:cNvPr>
          <p:cNvSpPr>
            <a:spLocks noGrp="1"/>
          </p:cNvSpPr>
          <p:nvPr>
            <p:ph type="sldNum" sz="quarter" idx="12"/>
          </p:nvPr>
        </p:nvSpPr>
        <p:spPr/>
        <p:txBody>
          <a:bodyPr/>
          <a:lstStyle/>
          <a:p>
            <a:fld id="{553194A3-0112-44FA-919D-6E05B14111AC}" type="slidenum">
              <a:rPr lang="en-US" smtClean="0"/>
              <a:t>‹#›</a:t>
            </a:fld>
            <a:endParaRPr lang="en-US" dirty="0"/>
          </a:p>
        </p:txBody>
      </p:sp>
    </p:spTree>
    <p:extLst>
      <p:ext uri="{BB962C8B-B14F-4D97-AF65-F5344CB8AC3E}">
        <p14:creationId xmlns:p14="http://schemas.microsoft.com/office/powerpoint/2010/main" val="296580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DC2437-C552-47CA-A7AB-8E25A5358F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2C5EA3-DE39-403F-A5CD-1EBFE7BD5C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DD21AE-6F35-4B0D-BB02-85D1EEAC13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8E199-9684-4E48-A80F-1BCB1E51D3DE}" type="datetimeFigureOut">
              <a:rPr lang="en-US" smtClean="0"/>
              <a:t>1/3/2024</a:t>
            </a:fld>
            <a:endParaRPr lang="en-US" dirty="0"/>
          </a:p>
        </p:txBody>
      </p:sp>
      <p:sp>
        <p:nvSpPr>
          <p:cNvPr id="5" name="Footer Placeholder 4">
            <a:extLst>
              <a:ext uri="{FF2B5EF4-FFF2-40B4-BE49-F238E27FC236}">
                <a16:creationId xmlns:a16="http://schemas.microsoft.com/office/drawing/2014/main" id="{56D74303-9A97-4C4A-9D03-03C66CA4A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5755A73-5FD9-4347-8D46-104250ADC1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194A3-0112-44FA-919D-6E05B14111AC}" type="slidenum">
              <a:rPr lang="en-US" smtClean="0"/>
              <a:t>‹#›</a:t>
            </a:fld>
            <a:endParaRPr lang="en-US" dirty="0"/>
          </a:p>
        </p:txBody>
      </p:sp>
    </p:spTree>
    <p:extLst>
      <p:ext uri="{BB962C8B-B14F-4D97-AF65-F5344CB8AC3E}">
        <p14:creationId xmlns:p14="http://schemas.microsoft.com/office/powerpoint/2010/main" val="1541284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5317FF-9274-4996-BBCA-87686EF27E41}"/>
              </a:ext>
            </a:extLst>
          </p:cNvPr>
          <p:cNvSpPr txBox="1"/>
          <p:nvPr/>
        </p:nvSpPr>
        <p:spPr>
          <a:xfrm>
            <a:off x="0" y="0"/>
            <a:ext cx="12192000" cy="6617196"/>
          </a:xfrm>
          <a:prstGeom prst="rect">
            <a:avLst/>
          </a:prstGeom>
          <a:noFill/>
        </p:spPr>
        <p:txBody>
          <a:bodyPr wrap="square" rtlCol="0">
            <a:spAutoFit/>
          </a:bodyPr>
          <a:lstStyle/>
          <a:p>
            <a:pPr algn="ctr"/>
            <a:r>
              <a:rPr lang="en-US" sz="6000" dirty="0">
                <a:solidFill>
                  <a:srgbClr val="FF0000"/>
                </a:solidFill>
              </a:rPr>
              <a:t>Bonding Lab -  Friday &amp; Monday</a:t>
            </a:r>
          </a:p>
          <a:p>
            <a:endParaRPr lang="en-US" dirty="0"/>
          </a:p>
          <a:p>
            <a:r>
              <a:rPr lang="en-US" sz="3600" dirty="0"/>
              <a:t>Atoms, and molecules, are WAY too small to see with eyes, or ever microscopes. </a:t>
            </a:r>
          </a:p>
          <a:p>
            <a:endParaRPr lang="en-US" sz="3200" dirty="0"/>
          </a:p>
          <a:p>
            <a:r>
              <a:rPr lang="en-US" sz="3200" dirty="0"/>
              <a:t>To help you “see” them, we have these great MODEL KITS, which let you BUILD molecules, in their PROPER SHAPES.</a:t>
            </a:r>
          </a:p>
          <a:p>
            <a:endParaRPr lang="en-US" sz="3200" dirty="0"/>
          </a:p>
          <a:p>
            <a:r>
              <a:rPr lang="en-US" sz="3200" dirty="0"/>
              <a:t>Each ball has a color, to help you tell them apart, and each has a certain number of holes drilled into it.  These holes represent bonding locations for that atom.  The holes are drilled to make the model be the same shape as the real molecules, just bigger.</a:t>
            </a:r>
          </a:p>
          <a:p>
            <a:endParaRPr lang="en-US" dirty="0"/>
          </a:p>
        </p:txBody>
      </p:sp>
    </p:spTree>
    <p:extLst>
      <p:ext uri="{BB962C8B-B14F-4D97-AF65-F5344CB8AC3E}">
        <p14:creationId xmlns:p14="http://schemas.microsoft.com/office/powerpoint/2010/main" val="3579300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7EE109-67AC-4EA0-A673-AFE142017B27}"/>
              </a:ext>
            </a:extLst>
          </p:cNvPr>
          <p:cNvSpPr txBox="1"/>
          <p:nvPr/>
        </p:nvSpPr>
        <p:spPr>
          <a:xfrm>
            <a:off x="0" y="25758"/>
            <a:ext cx="12192000" cy="661719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You must count with your periodic table electron configurations.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Count to 8 (the octet rule), or to two (for baby sized first orbital bonding).  </a:t>
            </a:r>
          </a:p>
          <a:p>
            <a:endParaRPr lang="en-US" sz="2800" dirty="0">
              <a:latin typeface="Times New Roman" panose="02020603050405020304" pitchFamily="18" charset="0"/>
              <a:cs typeface="Times New Roman" panose="02020603050405020304" pitchFamily="18" charset="0"/>
            </a:endParaRPr>
          </a:p>
          <a:p>
            <a:r>
              <a:rPr lang="en-US" sz="3600" dirty="0">
                <a:solidFill>
                  <a:srgbClr val="FF0000"/>
                </a:solidFill>
                <a:latin typeface="Times New Roman" panose="02020603050405020304" pitchFamily="18" charset="0"/>
                <a:cs typeface="Times New Roman" panose="02020603050405020304" pitchFamily="18" charset="0"/>
              </a:rPr>
              <a:t>Atoms that make ONLY 1 bond are:  H, F, Cl, Br, and I</a:t>
            </a:r>
          </a:p>
          <a:p>
            <a:r>
              <a:rPr lang="en-US" sz="3600" dirty="0">
                <a:solidFill>
                  <a:srgbClr val="FF0000"/>
                </a:solidFill>
                <a:latin typeface="Times New Roman" panose="02020603050405020304" pitchFamily="18" charset="0"/>
                <a:cs typeface="Times New Roman" panose="02020603050405020304" pitchFamily="18" charset="0"/>
              </a:rPr>
              <a:t>Atoms that make JUST 2 bonds are: O, S, Se, and </a:t>
            </a:r>
            <a:r>
              <a:rPr lang="en-US" sz="3600" dirty="0" err="1">
                <a:solidFill>
                  <a:srgbClr val="FF0000"/>
                </a:solidFill>
                <a:latin typeface="Times New Roman" panose="02020603050405020304" pitchFamily="18" charset="0"/>
                <a:cs typeface="Times New Roman" panose="02020603050405020304" pitchFamily="18" charset="0"/>
              </a:rPr>
              <a:t>Te</a:t>
            </a:r>
            <a:br>
              <a:rPr lang="en-US" sz="3600"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Atoms that MUST make 3 bonds include: N, P, and As.  </a:t>
            </a:r>
          </a:p>
          <a:p>
            <a:r>
              <a:rPr lang="en-US" sz="3600" dirty="0">
                <a:solidFill>
                  <a:srgbClr val="FF0000"/>
                </a:solidFill>
                <a:latin typeface="Times New Roman" panose="02020603050405020304" pitchFamily="18" charset="0"/>
                <a:cs typeface="Times New Roman" panose="02020603050405020304" pitchFamily="18" charset="0"/>
              </a:rPr>
              <a:t>Atoms that ALWAYS make 4 bonds are: Carbon or Silicon.</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Using the kits, all holes must be filled for a complete molecule to be made.  </a:t>
            </a:r>
          </a:p>
          <a:p>
            <a:r>
              <a:rPr lang="en-US" sz="2800" dirty="0">
                <a:latin typeface="Times New Roman" panose="02020603050405020304" pitchFamily="18" charset="0"/>
                <a:cs typeface="Times New Roman" panose="02020603050405020304" pitchFamily="18" charset="0"/>
              </a:rPr>
              <a:t>A stick is a single bond.  Double bonds, and Triple bonds can be made, but NOT WITH WOODEN STICKS (look for something else).</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Your job today is to MAKE 2 pages of molecules.  YOU DO NOT KNOW WHAT molecular polarity is, leave the last 2 columns blank for now.  </a:t>
            </a:r>
          </a:p>
        </p:txBody>
      </p:sp>
    </p:spTree>
    <p:extLst>
      <p:ext uri="{BB962C8B-B14F-4D97-AF65-F5344CB8AC3E}">
        <p14:creationId xmlns:p14="http://schemas.microsoft.com/office/powerpoint/2010/main" val="637570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3">
            <a:extLst>
              <a:ext uri="{FF2B5EF4-FFF2-40B4-BE49-F238E27FC236}">
                <a16:creationId xmlns:a16="http://schemas.microsoft.com/office/drawing/2014/main" id="{64B3FF13-2E8B-4F2B-980B-8286E37679CC}"/>
              </a:ext>
            </a:extLst>
          </p:cNvPr>
          <p:cNvGraphicFramePr>
            <a:graphicFrameLocks noGrp="1"/>
          </p:cNvGraphicFramePr>
          <p:nvPr>
            <p:extLst>
              <p:ext uri="{D42A27DB-BD31-4B8C-83A1-F6EECF244321}">
                <p14:modId xmlns:p14="http://schemas.microsoft.com/office/powerpoint/2010/main" val="334300037"/>
              </p:ext>
            </p:extLst>
          </p:nvPr>
        </p:nvGraphicFramePr>
        <p:xfrm>
          <a:off x="1" y="0"/>
          <a:ext cx="12192001" cy="7318799"/>
        </p:xfrm>
        <a:graphic>
          <a:graphicData uri="http://schemas.openxmlformats.org/drawingml/2006/table">
            <a:tbl>
              <a:tblPr firstRow="1" bandRow="1">
                <a:tableStyleId>{5C22544A-7EE6-4342-B048-85BDC9FD1C3A}</a:tableStyleId>
              </a:tblPr>
              <a:tblGrid>
                <a:gridCol w="2914904">
                  <a:extLst>
                    <a:ext uri="{9D8B030D-6E8A-4147-A177-3AD203B41FA5}">
                      <a16:colId xmlns:a16="http://schemas.microsoft.com/office/drawing/2014/main" val="1534210857"/>
                    </a:ext>
                  </a:extLst>
                </a:gridCol>
                <a:gridCol w="3627564">
                  <a:extLst>
                    <a:ext uri="{9D8B030D-6E8A-4147-A177-3AD203B41FA5}">
                      <a16:colId xmlns:a16="http://schemas.microsoft.com/office/drawing/2014/main" val="1704157681"/>
                    </a:ext>
                  </a:extLst>
                </a:gridCol>
                <a:gridCol w="5649533">
                  <a:extLst>
                    <a:ext uri="{9D8B030D-6E8A-4147-A177-3AD203B41FA5}">
                      <a16:colId xmlns:a16="http://schemas.microsoft.com/office/drawing/2014/main" val="2441429794"/>
                    </a:ext>
                  </a:extLst>
                </a:gridCol>
              </a:tblGrid>
              <a:tr h="1076294">
                <a:tc>
                  <a:txBody>
                    <a:bodyPr/>
                    <a:lstStyle/>
                    <a:p>
                      <a:pPr algn="ctr"/>
                      <a:r>
                        <a:rPr lang="en-US" sz="2400" dirty="0">
                          <a:latin typeface="Times New Roman" panose="02020603050405020304" pitchFamily="18" charset="0"/>
                          <a:cs typeface="Times New Roman" panose="02020603050405020304" pitchFamily="18" charset="0"/>
                        </a:rPr>
                        <a:t>Ball color</a:t>
                      </a:r>
                    </a:p>
                  </a:txBody>
                  <a:tcPr anchor="ctr"/>
                </a:tc>
                <a:tc>
                  <a:txBody>
                    <a:bodyPr/>
                    <a:lstStyle/>
                    <a:p>
                      <a:pPr algn="ctr"/>
                      <a:r>
                        <a:rPr lang="en-US" sz="2400" dirty="0">
                          <a:latin typeface="Times New Roman" panose="02020603050405020304" pitchFamily="18" charset="0"/>
                          <a:cs typeface="Times New Roman" panose="02020603050405020304" pitchFamily="18" charset="0"/>
                        </a:rPr>
                        <a:t>Holes (# bonds it makes)</a:t>
                      </a:r>
                    </a:p>
                  </a:txBody>
                  <a:tcPr anchor="ctr"/>
                </a:tc>
                <a:tc>
                  <a:txBody>
                    <a:bodyPr/>
                    <a:lstStyle/>
                    <a:p>
                      <a:pPr algn="ctr"/>
                      <a:r>
                        <a:rPr lang="en-US" sz="2400" dirty="0">
                          <a:latin typeface="Times New Roman" panose="02020603050405020304" pitchFamily="18" charset="0"/>
                          <a:cs typeface="Times New Roman" panose="02020603050405020304" pitchFamily="18" charset="0"/>
                        </a:rPr>
                        <a:t>Possible atoms it could represent</a:t>
                      </a:r>
                    </a:p>
                  </a:txBody>
                  <a:tcPr anchor="ctr"/>
                </a:tc>
                <a:extLst>
                  <a:ext uri="{0D108BD9-81ED-4DB2-BD59-A6C34878D82A}">
                    <a16:rowId xmlns:a16="http://schemas.microsoft.com/office/drawing/2014/main" val="1219384195"/>
                  </a:ext>
                </a:extLst>
              </a:tr>
              <a:tr h="1076294">
                <a:tc>
                  <a:txBody>
                    <a:bodyPr/>
                    <a:lstStyle/>
                    <a:p>
                      <a:pPr algn="ctr"/>
                      <a:r>
                        <a:rPr lang="en-US" sz="3600" dirty="0">
                          <a:latin typeface="Times New Roman" panose="02020603050405020304" pitchFamily="18" charset="0"/>
                          <a:cs typeface="Times New Roman" panose="02020603050405020304" pitchFamily="18" charset="0"/>
                        </a:rPr>
                        <a:t>Black</a:t>
                      </a:r>
                    </a:p>
                  </a:txBody>
                  <a:tcPr anchor="ctr"/>
                </a:tc>
                <a:tc>
                  <a:txBody>
                    <a:bodyPr/>
                    <a:lstStyle/>
                    <a:p>
                      <a:pPr algn="ctr"/>
                      <a:r>
                        <a:rPr lang="en-US" sz="4800" dirty="0">
                          <a:latin typeface="Times New Roman" panose="02020603050405020304" pitchFamily="18" charset="0"/>
                          <a:cs typeface="Times New Roman" panose="02020603050405020304" pitchFamily="18" charset="0"/>
                        </a:rPr>
                        <a:t>4</a:t>
                      </a:r>
                    </a:p>
                  </a:txBody>
                  <a:tcPr anchor="ctr"/>
                </a:tc>
                <a:tc>
                  <a:txBody>
                    <a:bodyPr/>
                    <a:lstStyle/>
                    <a:p>
                      <a:pPr algn="ctr"/>
                      <a:r>
                        <a:rPr lang="en-US" sz="3200" dirty="0">
                          <a:latin typeface="Times New Roman" panose="02020603050405020304" pitchFamily="18" charset="0"/>
                          <a:cs typeface="Times New Roman" panose="02020603050405020304" pitchFamily="18" charset="0"/>
                        </a:rPr>
                        <a:t>Carbon or silicon</a:t>
                      </a:r>
                    </a:p>
                  </a:txBody>
                  <a:tcPr anchor="ctr"/>
                </a:tc>
                <a:extLst>
                  <a:ext uri="{0D108BD9-81ED-4DB2-BD59-A6C34878D82A}">
                    <a16:rowId xmlns:a16="http://schemas.microsoft.com/office/drawing/2014/main" val="2587812405"/>
                  </a:ext>
                </a:extLst>
              </a:tr>
              <a:tr h="1076294">
                <a:tc>
                  <a:txBody>
                    <a:bodyPr/>
                    <a:lstStyle/>
                    <a:p>
                      <a:pPr algn="ctr"/>
                      <a:r>
                        <a:rPr lang="en-US" sz="3600" dirty="0">
                          <a:latin typeface="Times New Roman" panose="02020603050405020304" pitchFamily="18" charset="0"/>
                          <a:cs typeface="Times New Roman" panose="02020603050405020304" pitchFamily="18" charset="0"/>
                        </a:rPr>
                        <a:t>Yellow</a:t>
                      </a:r>
                    </a:p>
                  </a:txBody>
                  <a:tcPr anchor="ctr"/>
                </a:tc>
                <a:tc>
                  <a:txBody>
                    <a:bodyPr/>
                    <a:lstStyle/>
                    <a:p>
                      <a:pPr algn="ctr"/>
                      <a:r>
                        <a:rPr lang="en-US" sz="4800" dirty="0">
                          <a:latin typeface="Times New Roman" panose="02020603050405020304" pitchFamily="18" charset="0"/>
                          <a:cs typeface="Times New Roman" panose="02020603050405020304" pitchFamily="18" charset="0"/>
                        </a:rPr>
                        <a:t>1</a:t>
                      </a:r>
                    </a:p>
                  </a:txBody>
                  <a:tcPr anchor="ctr"/>
                </a:tc>
                <a:tc>
                  <a:txBody>
                    <a:bodyPr/>
                    <a:lstStyle/>
                    <a:p>
                      <a:pPr algn="ctr"/>
                      <a:r>
                        <a:rPr lang="en-US" sz="3200" dirty="0">
                          <a:latin typeface="Times New Roman" panose="02020603050405020304" pitchFamily="18" charset="0"/>
                          <a:cs typeface="Times New Roman" panose="02020603050405020304" pitchFamily="18" charset="0"/>
                        </a:rPr>
                        <a:t>ONLY H - (that keeps it easy)</a:t>
                      </a:r>
                    </a:p>
                  </a:txBody>
                  <a:tcPr anchor="ctr"/>
                </a:tc>
                <a:extLst>
                  <a:ext uri="{0D108BD9-81ED-4DB2-BD59-A6C34878D82A}">
                    <a16:rowId xmlns:a16="http://schemas.microsoft.com/office/drawing/2014/main" val="3223483601"/>
                  </a:ext>
                </a:extLst>
              </a:tr>
              <a:tr h="1076294">
                <a:tc>
                  <a:txBody>
                    <a:bodyPr/>
                    <a:lstStyle/>
                    <a:p>
                      <a:pPr algn="ctr"/>
                      <a:r>
                        <a:rPr lang="en-US" sz="3600" dirty="0">
                          <a:latin typeface="Times New Roman" panose="02020603050405020304" pitchFamily="18" charset="0"/>
                          <a:cs typeface="Times New Roman" panose="02020603050405020304" pitchFamily="18" charset="0"/>
                        </a:rPr>
                        <a:t>Red</a:t>
                      </a:r>
                    </a:p>
                  </a:txBody>
                  <a:tcPr anchor="ctr"/>
                </a:tc>
                <a:tc>
                  <a:txBody>
                    <a:bodyPr/>
                    <a:lstStyle/>
                    <a:p>
                      <a:pPr algn="ctr"/>
                      <a:r>
                        <a:rPr lang="en-US" sz="4800" dirty="0">
                          <a:latin typeface="Times New Roman" panose="02020603050405020304" pitchFamily="18" charset="0"/>
                          <a:cs typeface="Times New Roman" panose="02020603050405020304" pitchFamily="18" charset="0"/>
                        </a:rPr>
                        <a:t>2</a:t>
                      </a:r>
                    </a:p>
                  </a:txBody>
                  <a:tcPr anchor="ctr"/>
                </a:tc>
                <a:tc>
                  <a:txBody>
                    <a:bodyPr/>
                    <a:lstStyle/>
                    <a:p>
                      <a:pPr algn="ctr"/>
                      <a:r>
                        <a:rPr lang="en-US" sz="3200" dirty="0">
                          <a:latin typeface="Times New Roman" panose="02020603050405020304" pitchFamily="18" charset="0"/>
                          <a:cs typeface="Times New Roman" panose="02020603050405020304" pitchFamily="18" charset="0"/>
                        </a:rPr>
                        <a:t>Oxygen, Sulfur, Se and </a:t>
                      </a:r>
                      <a:r>
                        <a:rPr lang="en-US" sz="3200" dirty="0" err="1">
                          <a:latin typeface="Times New Roman" panose="02020603050405020304" pitchFamily="18" charset="0"/>
                          <a:cs typeface="Times New Roman" panose="02020603050405020304" pitchFamily="18" charset="0"/>
                        </a:rPr>
                        <a:t>Te</a:t>
                      </a:r>
                      <a:endParaRPr lang="en-US" sz="32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961860"/>
                  </a:ext>
                </a:extLst>
              </a:tr>
              <a:tr h="1076294">
                <a:tc>
                  <a:txBody>
                    <a:bodyPr/>
                    <a:lstStyle/>
                    <a:p>
                      <a:pPr algn="ctr"/>
                      <a:r>
                        <a:rPr lang="en-US" sz="3600" dirty="0">
                          <a:latin typeface="Times New Roman" panose="02020603050405020304" pitchFamily="18" charset="0"/>
                          <a:cs typeface="Times New Roman" panose="02020603050405020304" pitchFamily="18" charset="0"/>
                        </a:rPr>
                        <a:t>Blue</a:t>
                      </a:r>
                    </a:p>
                  </a:txBody>
                  <a:tcPr anchor="ctr"/>
                </a:tc>
                <a:tc>
                  <a:txBody>
                    <a:bodyPr/>
                    <a:lstStyle/>
                    <a:p>
                      <a:pPr algn="ctr"/>
                      <a:r>
                        <a:rPr lang="en-US" sz="4800" dirty="0">
                          <a:latin typeface="Times New Roman" panose="02020603050405020304" pitchFamily="18" charset="0"/>
                          <a:cs typeface="Times New Roman" panose="02020603050405020304" pitchFamily="18" charset="0"/>
                        </a:rPr>
                        <a:t>3</a:t>
                      </a:r>
                    </a:p>
                  </a:txBody>
                  <a:tcPr anchor="ctr"/>
                </a:tc>
                <a:tc>
                  <a:txBody>
                    <a:bodyPr/>
                    <a:lstStyle/>
                    <a:p>
                      <a:pPr algn="ctr"/>
                      <a:r>
                        <a:rPr lang="en-US" sz="3200" dirty="0">
                          <a:latin typeface="Times New Roman" panose="02020603050405020304" pitchFamily="18" charset="0"/>
                          <a:cs typeface="Times New Roman" panose="02020603050405020304" pitchFamily="18" charset="0"/>
                        </a:rPr>
                        <a:t>N or P, or As</a:t>
                      </a:r>
                    </a:p>
                  </a:txBody>
                  <a:tcPr anchor="ctr"/>
                </a:tc>
                <a:extLst>
                  <a:ext uri="{0D108BD9-81ED-4DB2-BD59-A6C34878D82A}">
                    <a16:rowId xmlns:a16="http://schemas.microsoft.com/office/drawing/2014/main" val="3524608863"/>
                  </a:ext>
                </a:extLst>
              </a:tr>
              <a:tr h="1937329">
                <a:tc>
                  <a:txBody>
                    <a:bodyPr/>
                    <a:lstStyle/>
                    <a:p>
                      <a:pPr algn="ctr"/>
                      <a:r>
                        <a:rPr lang="en-US" sz="3600" dirty="0">
                          <a:latin typeface="Times New Roman" panose="02020603050405020304" pitchFamily="18" charset="0"/>
                          <a:cs typeface="Times New Roman" panose="02020603050405020304" pitchFamily="18" charset="0"/>
                        </a:rPr>
                        <a:t>Purple, Green, Orange, and </a:t>
                      </a:r>
                    </a:p>
                  </a:txBody>
                  <a:tcPr anchor="ctr"/>
                </a:tc>
                <a:tc>
                  <a:txBody>
                    <a:bodyPr/>
                    <a:lstStyle/>
                    <a:p>
                      <a:pPr algn="ctr"/>
                      <a:r>
                        <a:rPr lang="en-US" sz="4800" dirty="0">
                          <a:latin typeface="Times New Roman" panose="02020603050405020304" pitchFamily="18" charset="0"/>
                          <a:cs typeface="Times New Roman" panose="02020603050405020304" pitchFamily="18" charset="0"/>
                        </a:rPr>
                        <a:t>1</a:t>
                      </a:r>
                    </a:p>
                  </a:txBody>
                  <a:tcPr anchor="ctr"/>
                </a:tc>
                <a:tc>
                  <a:txBody>
                    <a:bodyPr/>
                    <a:lstStyle/>
                    <a:p>
                      <a:pPr algn="ctr"/>
                      <a:r>
                        <a:rPr lang="en-US" sz="3200" dirty="0">
                          <a:latin typeface="Times New Roman" panose="02020603050405020304" pitchFamily="18" charset="0"/>
                          <a:cs typeface="Times New Roman" panose="02020603050405020304" pitchFamily="18" charset="0"/>
                        </a:rPr>
                        <a:t>F, Cl, Br, and I</a:t>
                      </a:r>
                    </a:p>
                  </a:txBody>
                  <a:tcPr anchor="ctr"/>
                </a:tc>
                <a:extLst>
                  <a:ext uri="{0D108BD9-81ED-4DB2-BD59-A6C34878D82A}">
                    <a16:rowId xmlns:a16="http://schemas.microsoft.com/office/drawing/2014/main" val="3799444133"/>
                  </a:ext>
                </a:extLst>
              </a:tr>
            </a:tbl>
          </a:graphicData>
        </a:graphic>
      </p:graphicFrame>
    </p:spTree>
    <p:extLst>
      <p:ext uri="{BB962C8B-B14F-4D97-AF65-F5344CB8AC3E}">
        <p14:creationId xmlns:p14="http://schemas.microsoft.com/office/powerpoint/2010/main" val="4007308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332</Words>
  <Application>Microsoft Office PowerPoint</Application>
  <PresentationFormat>Widescreen</PresentationFormat>
  <Paragraphs>35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dc:creator>
  <cp:lastModifiedBy>ARBUISO, CHARLES B</cp:lastModifiedBy>
  <cp:revision>19</cp:revision>
  <dcterms:created xsi:type="dcterms:W3CDTF">2017-11-01T02:00:04Z</dcterms:created>
  <dcterms:modified xsi:type="dcterms:W3CDTF">2024-01-04T01:24:28Z</dcterms:modified>
</cp:coreProperties>
</file>